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96" r:id="rId3"/>
    <p:sldId id="273" r:id="rId4"/>
    <p:sldId id="280" r:id="rId5"/>
    <p:sldId id="276" r:id="rId6"/>
    <p:sldId id="328" r:id="rId7"/>
    <p:sldId id="277" r:id="rId8"/>
    <p:sldId id="274" r:id="rId9"/>
    <p:sldId id="275" r:id="rId10"/>
    <p:sldId id="278" r:id="rId11"/>
    <p:sldId id="279" r:id="rId12"/>
    <p:sldId id="281" r:id="rId13"/>
    <p:sldId id="283" r:id="rId14"/>
    <p:sldId id="284" r:id="rId15"/>
    <p:sldId id="282" r:id="rId16"/>
    <p:sldId id="285" r:id="rId17"/>
    <p:sldId id="286" r:id="rId18"/>
    <p:sldId id="287" r:id="rId19"/>
    <p:sldId id="288" r:id="rId20"/>
    <p:sldId id="289" r:id="rId21"/>
    <p:sldId id="329" r:id="rId22"/>
    <p:sldId id="297" r:id="rId23"/>
    <p:sldId id="290" r:id="rId24"/>
    <p:sldId id="291" r:id="rId25"/>
    <p:sldId id="298" r:id="rId26"/>
    <p:sldId id="292" r:id="rId27"/>
    <p:sldId id="293" r:id="rId28"/>
    <p:sldId id="299" r:id="rId29"/>
    <p:sldId id="300" r:id="rId30"/>
    <p:sldId id="294" r:id="rId31"/>
    <p:sldId id="295" r:id="rId32"/>
    <p:sldId id="301" r:id="rId33"/>
    <p:sldId id="311" r:id="rId34"/>
    <p:sldId id="302" r:id="rId35"/>
    <p:sldId id="303" r:id="rId36"/>
    <p:sldId id="304" r:id="rId37"/>
    <p:sldId id="312" r:id="rId38"/>
    <p:sldId id="305" r:id="rId39"/>
    <p:sldId id="306" r:id="rId40"/>
    <p:sldId id="307" r:id="rId41"/>
    <p:sldId id="313" r:id="rId42"/>
    <p:sldId id="308" r:id="rId43"/>
    <p:sldId id="309" r:id="rId44"/>
    <p:sldId id="314" r:id="rId45"/>
    <p:sldId id="310" r:id="rId46"/>
    <p:sldId id="315" r:id="rId47"/>
    <p:sldId id="321" r:id="rId48"/>
    <p:sldId id="316" r:id="rId49"/>
    <p:sldId id="317" r:id="rId50"/>
    <p:sldId id="322" r:id="rId51"/>
    <p:sldId id="319" r:id="rId52"/>
    <p:sldId id="327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20E8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91" autoAdjust="0"/>
    <p:restoredTop sz="94660"/>
  </p:normalViewPr>
  <p:slideViewPr>
    <p:cSldViewPr snapToGrid="0">
      <p:cViewPr>
        <p:scale>
          <a:sx n="120" d="100"/>
          <a:sy n="120" d="100"/>
        </p:scale>
        <p:origin x="48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32AA1-92BC-4737-96D9-86B6D7CCBD02}" type="datetimeFigureOut">
              <a:rPr lang="ko-KR" altLang="en-US" smtClean="0"/>
              <a:t>2020. 8. 5.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D41D6-3959-40F3-AD6E-1DAC1D1F5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390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1DB1A-B12C-4F06-ABF8-31A92ED58996}" type="datetime1">
              <a:rPr lang="ko-KR" altLang="en-US" smtClean="0"/>
              <a:t>2020. 8. 5.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90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7537-57D8-4987-8723-6060990C2608}" type="datetime1">
              <a:rPr lang="ko-KR" altLang="en-US" smtClean="0"/>
              <a:t>2020. 8. 5.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6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581A-F21C-427A-87E8-220F5BC27585}" type="datetime1">
              <a:rPr lang="ko-KR" altLang="en-US" smtClean="0"/>
              <a:t>2020. 8. 5.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8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7E518-EBF7-49DE-BF0A-24CAC0FC35E4}" type="datetime1">
              <a:rPr lang="ko-KR" altLang="en-US" smtClean="0"/>
              <a:t>2020. 8. 5.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423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F038D-D00C-48EF-9AB7-5CE0BFA5F7AF}" type="datetime1">
              <a:rPr lang="ko-KR" altLang="en-US" smtClean="0"/>
              <a:t>2020. 8. 5.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29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03B72-ADE0-46AA-BD67-062C4FF72BD0}" type="datetime1">
              <a:rPr lang="ko-KR" altLang="en-US" smtClean="0"/>
              <a:t>2020. 8. 5.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99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DFC8-5F06-4E5C-881A-6834ECFA1025}" type="datetime1">
              <a:rPr lang="ko-KR" altLang="en-US" smtClean="0"/>
              <a:t>2020. 8. 5.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074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128D4-0511-4710-BAC1-6E1922CE1A27}" type="datetime1">
              <a:rPr lang="ko-KR" altLang="en-US" smtClean="0"/>
              <a:t>2020. 8. 5.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36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0502A-6330-43A2-96E4-E9960C72F1FC}" type="datetime1">
              <a:rPr lang="ko-KR" altLang="en-US" smtClean="0"/>
              <a:t>2020. 8. 5.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37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F59-47AD-4D5B-A841-1650043120EE}" type="datetime1">
              <a:rPr lang="ko-KR" altLang="en-US" smtClean="0"/>
              <a:t>2020. 8. 5.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87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FA97-9807-42C0-A2C1-F9291115FB3B}" type="datetime1">
              <a:rPr lang="ko-KR" altLang="en-US" smtClean="0"/>
              <a:t>2020. 8. 5.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661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688F1-7B93-446D-9E10-B3F452A5F3E6}" type="datetime1">
              <a:rPr lang="ko-KR" altLang="en-US" smtClean="0"/>
              <a:t>2020. 8. 5.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05081" y="64373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B3295-42BB-4456-AA89-D3232012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6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evelopers.google.com/chart/interactive/docs/galler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developers.google.com/chart/interactive/docs/gallery" TargetMode="Externa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boston.com/marathon/course/course.htm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atlong.net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tableau.com/ko-kr/learn/articles/best-beautiful-data-visualization-example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o.wikipedia.org/wiki/%EB%9F%AC%EC%8B%9C%EC%95%84_%EC%9B%90%EC%A0%95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7481" y="1698345"/>
            <a:ext cx="9897036" cy="2387600"/>
          </a:xfrm>
        </p:spPr>
        <p:txBody>
          <a:bodyPr anchor="ctr">
            <a:normAutofit/>
          </a:bodyPr>
          <a:lstStyle/>
          <a:p>
            <a:r>
              <a:rPr lang="ko-KR" altLang="en-US"/>
              <a:t>파이썬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데이터 시각화</a:t>
            </a:r>
          </a:p>
        </p:txBody>
      </p:sp>
      <p:sp>
        <p:nvSpPr>
          <p:cNvPr id="3" name="직사각형 2"/>
          <p:cNvSpPr/>
          <p:nvPr/>
        </p:nvSpPr>
        <p:spPr>
          <a:xfrm flipV="1">
            <a:off x="3771900" y="3848098"/>
            <a:ext cx="4671060" cy="457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03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차트</a:t>
            </a:r>
            <a:endParaRPr lang="ko-KR" altLang="en-US" dirty="0"/>
          </a:p>
        </p:txBody>
      </p:sp>
      <p:pic>
        <p:nvPicPr>
          <p:cNvPr id="3074" name="Picture 2" descr="charts 이미지 검색결과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642" y="1858867"/>
            <a:ext cx="8437684" cy="462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3338" y="778361"/>
            <a:ext cx="11309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데이터 변화의 상태 혹은 두 개 이상의 데이터 간 상호 관계를 도형적으로 표현한 것</a:t>
            </a:r>
            <a:endParaRPr lang="ko-KR" altLang="en-US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07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차트를 사용하는 목적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63522" y="1771538"/>
            <a:ext cx="620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트렌드 파악</a:t>
            </a:r>
            <a:r>
              <a:rPr lang="en-US" altLang="ko-KR"/>
              <a:t>(</a:t>
            </a:r>
            <a:r>
              <a:rPr lang="ko-KR" altLang="en-US"/>
              <a:t>시계열 분석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: Line chart</a:t>
            </a: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641274" y="1745080"/>
            <a:ext cx="422248" cy="42224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63522" y="2541582"/>
            <a:ext cx="1070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데이터들 간 비교</a:t>
            </a:r>
            <a:r>
              <a:rPr lang="en-US" altLang="ko-KR"/>
              <a:t>(Comparison), </a:t>
            </a:r>
            <a:r>
              <a:rPr lang="ko-KR" altLang="en-US"/>
              <a:t>순위</a:t>
            </a:r>
            <a:r>
              <a:rPr lang="en-US" altLang="ko-KR"/>
              <a:t>(Ranking) : Column/bar chart, Dual axis chart</a:t>
            </a:r>
          </a:p>
        </p:txBody>
      </p:sp>
      <p:sp>
        <p:nvSpPr>
          <p:cNvPr id="7" name="타원 6"/>
          <p:cNvSpPr/>
          <p:nvPr/>
        </p:nvSpPr>
        <p:spPr>
          <a:xfrm>
            <a:off x="641274" y="2515124"/>
            <a:ext cx="422248" cy="42224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63522" y="3338084"/>
            <a:ext cx="862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상관관계</a:t>
            </a:r>
            <a:r>
              <a:rPr lang="en-US" altLang="ko-KR"/>
              <a:t>(correlation) : Scatter chart, Bubble chart, Heat map</a:t>
            </a: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41274" y="3311626"/>
            <a:ext cx="422248" cy="42224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3522" y="4134586"/>
            <a:ext cx="620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전체 중 비율</a:t>
            </a:r>
            <a:r>
              <a:rPr lang="en-US" altLang="ko-KR"/>
              <a:t>(portion) : Pie chart</a:t>
            </a: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41274" y="4108128"/>
            <a:ext cx="422248" cy="42224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63522" y="4904630"/>
            <a:ext cx="620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분산</a:t>
            </a:r>
            <a:r>
              <a:rPr lang="en-US" altLang="ko-KR"/>
              <a:t>(Distribution) : Histogram, Box plot, Geo chart</a:t>
            </a: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41274" y="4878172"/>
            <a:ext cx="422248" cy="42224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657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차트 리스트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9085" y="1335157"/>
            <a:ext cx="23354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Column/Bar chart</a:t>
            </a:r>
          </a:p>
          <a:p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Dural Axis, </a:t>
            </a:r>
            <a:r>
              <a:rPr lang="ko-KR" altLang="en-US" sz="1200"/>
              <a:t>파레토 </a:t>
            </a:r>
            <a:r>
              <a:rPr lang="en-US" altLang="ko-KR" sz="1200"/>
              <a:t>chart</a:t>
            </a:r>
          </a:p>
          <a:p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Pie chart</a:t>
            </a:r>
          </a:p>
          <a:p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Line chart</a:t>
            </a:r>
          </a:p>
          <a:p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Scatter chart</a:t>
            </a:r>
          </a:p>
          <a:p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Bubble chart</a:t>
            </a:r>
          </a:p>
          <a:p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Heat map</a:t>
            </a:r>
          </a:p>
          <a:p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Histogram</a:t>
            </a:r>
          </a:p>
          <a:p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Box plot</a:t>
            </a:r>
          </a:p>
          <a:p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Geo chart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49600" y="1335157"/>
            <a:ext cx="284675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/>
              <a:t>데이터들 간 비교</a:t>
            </a:r>
            <a:r>
              <a:rPr lang="en-US" altLang="ko-KR" sz="1200"/>
              <a:t>, </a:t>
            </a:r>
            <a:r>
              <a:rPr lang="ko-KR" altLang="en-US" sz="1200"/>
              <a:t>순위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/>
              <a:t>시계열분석</a:t>
            </a:r>
            <a:endParaRPr lang="en-US" altLang="ko-KR" sz="1200"/>
          </a:p>
          <a:p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/>
              <a:t>데이터들 간 비교</a:t>
            </a:r>
            <a:r>
              <a:rPr lang="en-US" altLang="ko-KR" sz="1200"/>
              <a:t>, </a:t>
            </a:r>
            <a:r>
              <a:rPr lang="ko-KR" altLang="en-US" sz="1200"/>
              <a:t>순위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/>
              <a:t>파레토는 히스토그램의 일종</a:t>
            </a:r>
            <a:endParaRPr lang="en-US" altLang="ko-KR" sz="1200"/>
          </a:p>
          <a:p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/>
              <a:t>전체 중 비율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/>
              <a:t>데이터들 간 비교</a:t>
            </a:r>
            <a:endParaRPr lang="en-US" altLang="ko-KR" sz="1200"/>
          </a:p>
          <a:p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/>
              <a:t>트렌드 파악 </a:t>
            </a:r>
            <a:r>
              <a:rPr lang="en-US" altLang="ko-KR" sz="1200"/>
              <a:t>/ </a:t>
            </a:r>
            <a:r>
              <a:rPr lang="ko-KR" altLang="en-US" sz="1200"/>
              <a:t>시계열분석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/>
              <a:t>누적 비율</a:t>
            </a:r>
            <a:endParaRPr lang="en-US" altLang="ko-KR" sz="1200"/>
          </a:p>
          <a:p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/>
              <a:t>상관관계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/>
              <a:t>선형 회귀</a:t>
            </a:r>
            <a:endParaRPr lang="en-US" altLang="ko-KR" sz="1200"/>
          </a:p>
          <a:p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1200"/>
              <a:t>Scatter chart</a:t>
            </a:r>
            <a:r>
              <a:rPr lang="ko-KR" altLang="en-US" sz="1200"/>
              <a:t>의 변형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1200"/>
              <a:t>BCG Matrix</a:t>
            </a:r>
          </a:p>
          <a:p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/>
              <a:t>상관관계</a:t>
            </a:r>
            <a:endParaRPr lang="en-US" altLang="ko-KR" sz="1200"/>
          </a:p>
          <a:p>
            <a:endParaRPr lang="en-US" altLang="ko-KR" sz="1200"/>
          </a:p>
          <a:p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/>
              <a:t>분산</a:t>
            </a:r>
            <a:endParaRPr lang="en-US" altLang="ko-KR" sz="1200"/>
          </a:p>
          <a:p>
            <a:endParaRPr lang="en-US" altLang="ko-KR" sz="1200"/>
          </a:p>
          <a:p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/>
              <a:t>분산</a:t>
            </a:r>
            <a:endParaRPr lang="en-US" altLang="ko-KR" sz="1200"/>
          </a:p>
          <a:p>
            <a:endParaRPr lang="en-US" altLang="ko-KR" sz="1200"/>
          </a:p>
          <a:p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/>
              <a:t>지역별 분산</a:t>
            </a:r>
            <a:endParaRPr lang="en-US" altLang="ko-KR" sz="1200"/>
          </a:p>
          <a:p>
            <a:endParaRPr lang="en-US" altLang="ko-KR" sz="1200"/>
          </a:p>
        </p:txBody>
      </p:sp>
      <p:sp>
        <p:nvSpPr>
          <p:cNvPr id="4" name="TextBox 3"/>
          <p:cNvSpPr txBox="1"/>
          <p:nvPr/>
        </p:nvSpPr>
        <p:spPr>
          <a:xfrm>
            <a:off x="3529049" y="958963"/>
            <a:ext cx="1095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목적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8104" y="958963"/>
            <a:ext cx="1095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차트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714904" y="1838960"/>
            <a:ext cx="1094877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14904" y="2407920"/>
            <a:ext cx="1094877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14904" y="2946400"/>
            <a:ext cx="1094877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714904" y="3474720"/>
            <a:ext cx="1094877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14904" y="4028499"/>
            <a:ext cx="1094877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4904" y="4622800"/>
            <a:ext cx="1094877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14904" y="5171440"/>
            <a:ext cx="1094877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14904" y="5699760"/>
            <a:ext cx="1094877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14904" y="6278880"/>
            <a:ext cx="1094877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14904" y="1291257"/>
            <a:ext cx="1094877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30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11679" y="2878574"/>
            <a:ext cx="83312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b="1"/>
              <a:t>1.</a:t>
            </a:r>
            <a:r>
              <a:rPr lang="ko-KR" altLang="en-US" sz="6000" b="1"/>
              <a:t> </a:t>
            </a:r>
            <a:r>
              <a:rPr lang="en-US" altLang="ko-KR" sz="6000" b="1"/>
              <a:t>Column/Bar chart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416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Google chart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1965" y="6456007"/>
            <a:ext cx="76567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hlinkClick r:id="rId2"/>
              </a:rPr>
              <a:t>https://developers.google.com/chart/interactive/docs/gallery</a:t>
            </a:r>
            <a:endParaRPr lang="ko-KR" altLang="en-US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32" y="1026838"/>
            <a:ext cx="5419448" cy="508812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46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Column chart</a:t>
            </a:r>
            <a:endParaRPr lang="ko-KR" altLang="en-US" dirty="0"/>
          </a:p>
        </p:txBody>
      </p:sp>
      <p:pic>
        <p:nvPicPr>
          <p:cNvPr id="5122" name="Picture 2" descr="column chart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300" y="1663263"/>
            <a:ext cx="5376787" cy="323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3338" y="843280"/>
            <a:ext cx="7234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데이터들 간 비교</a:t>
            </a:r>
            <a:r>
              <a:rPr lang="en-US" altLang="ko-KR" sz="1600"/>
              <a:t>, </a:t>
            </a:r>
            <a:r>
              <a:rPr lang="ko-KR" altLang="en-US" sz="1600"/>
              <a:t>순위</a:t>
            </a:r>
            <a:r>
              <a:rPr lang="en-US" altLang="ko-KR" sz="1600"/>
              <a:t>, </a:t>
            </a:r>
            <a:r>
              <a:rPr lang="ko-KR" altLang="en-US" sz="1600"/>
              <a:t>시계열분석에 사용됨</a:t>
            </a:r>
            <a:endParaRPr lang="en-US" altLang="ko-KR" sz="1600"/>
          </a:p>
          <a:p>
            <a:endParaRPr lang="ko-KR" altLang="en-US" sz="1600"/>
          </a:p>
        </p:txBody>
      </p:sp>
      <p:pic>
        <p:nvPicPr>
          <p:cNvPr id="5124" name="Picture 4" descr="column chart 이미지 검색결과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27" y="1781503"/>
            <a:ext cx="3995063" cy="301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2166" y="5186221"/>
            <a:ext cx="4785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/>
              <a:t>x</a:t>
            </a:r>
            <a:r>
              <a:rPr lang="ko-KR" altLang="en-US" sz="1400"/>
              <a:t>축에는 콜라 브랜드들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/>
              <a:t>y</a:t>
            </a:r>
            <a:r>
              <a:rPr lang="ko-KR" altLang="en-US" sz="1400"/>
              <a:t>축에는 브랜드 선호도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400"/>
          </a:p>
          <a:p>
            <a:r>
              <a:rPr lang="en-US" altLang="ko-KR" sz="1400"/>
              <a:t>-&gt; </a:t>
            </a:r>
            <a:r>
              <a:rPr lang="ko-KR" altLang="en-US" sz="1400"/>
              <a:t>콜라 브랜드들 간의 브랜드 선호도를 비교해서 보여줌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50072" y="5186221"/>
            <a:ext cx="50837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/>
              <a:t>x</a:t>
            </a:r>
            <a:r>
              <a:rPr lang="ko-KR" altLang="en-US" sz="1400"/>
              <a:t>축에는 시간 순서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/>
              <a:t>시간대 별 동물 간 개체 수 비교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/>
              <a:t>y</a:t>
            </a:r>
            <a:r>
              <a:rPr lang="ko-KR" altLang="en-US" sz="1400"/>
              <a:t>축에는 개체 수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400"/>
          </a:p>
          <a:p>
            <a:r>
              <a:rPr lang="en-US" altLang="ko-KR" sz="1400"/>
              <a:t>-&gt; </a:t>
            </a:r>
            <a:r>
              <a:rPr lang="ko-KR" altLang="en-US" sz="1400"/>
              <a:t>동물 간 개체 수 비교를 시간 순대로 보여줌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289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Bar chart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407" y="1758128"/>
            <a:ext cx="8539894" cy="3664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3338" y="843280"/>
            <a:ext cx="7234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Column chart</a:t>
            </a:r>
            <a:r>
              <a:rPr lang="ko-KR" altLang="en-US" sz="1600"/>
              <a:t>를 옆으로 눕힌 것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005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Column/Bar chart</a:t>
            </a:r>
            <a:r>
              <a:rPr lang="ko-KR" altLang="en-US"/>
              <a:t> 실습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5" y="866846"/>
            <a:ext cx="7320475" cy="574384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186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27420" y="2769392"/>
            <a:ext cx="90997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b="1"/>
              <a:t>2.</a:t>
            </a:r>
            <a:r>
              <a:rPr lang="ko-KR" altLang="en-US" sz="6000" b="1"/>
              <a:t> </a:t>
            </a:r>
            <a:r>
              <a:rPr lang="en-US" altLang="ko-KR" sz="6000" b="1"/>
              <a:t>Dual Axis, </a:t>
            </a:r>
            <a:r>
              <a:rPr lang="ko-KR" altLang="en-US" sz="6000" b="1"/>
              <a:t>파레토 차트</a:t>
            </a:r>
            <a:endParaRPr lang="en-US" altLang="ko-KR" sz="6000" b="1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878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Dual Axis, Pareto</a:t>
            </a:r>
            <a:r>
              <a:rPr lang="ko-KR" altLang="en-US" b="1"/>
              <a:t> </a:t>
            </a:r>
            <a:r>
              <a:rPr lang="en-US" altLang="ko-KR" b="1"/>
              <a:t>chart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3338" y="843280"/>
            <a:ext cx="7234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이탈리아 학자 파레토가 부의 불균형을 설명하려고 만든 차트</a:t>
            </a:r>
            <a:r>
              <a:rPr lang="en-US" altLang="ko-KR" sz="1600"/>
              <a:t>(80/20 rule)</a:t>
            </a:r>
          </a:p>
          <a:p>
            <a:r>
              <a:rPr lang="ko-KR" altLang="en-US" sz="1600"/>
              <a:t>데이터들 간 비교</a:t>
            </a:r>
            <a:r>
              <a:rPr lang="en-US" altLang="ko-KR" sz="1600"/>
              <a:t>, </a:t>
            </a:r>
            <a:r>
              <a:rPr lang="ko-KR" altLang="en-US" sz="1600"/>
              <a:t>순위</a:t>
            </a:r>
            <a:r>
              <a:rPr lang="en-US" altLang="ko-KR" sz="1600"/>
              <a:t>, </a:t>
            </a:r>
            <a:r>
              <a:rPr lang="ko-KR" altLang="en-US" sz="1600"/>
              <a:t>히스토그램에 사용됨</a:t>
            </a:r>
            <a:endParaRPr lang="en-US" altLang="ko-KR" sz="1600"/>
          </a:p>
          <a:p>
            <a:endParaRPr lang="ko-KR" altLang="en-US" sz="1600"/>
          </a:p>
        </p:txBody>
      </p:sp>
      <p:pic>
        <p:nvPicPr>
          <p:cNvPr id="1032" name="Picture 8" descr="https://upload.wikimedia.org/wikipedia/commons/8/8a/Paret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529" y="1767291"/>
            <a:ext cx="5585724" cy="418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reto Charts – 80/20 Ru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8"/>
          <a:stretch/>
        </p:blipFill>
        <p:spPr bwMode="auto">
          <a:xfrm>
            <a:off x="538504" y="2129742"/>
            <a:ext cx="5457850" cy="32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8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3522" y="1771538"/>
            <a:ext cx="620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CACACA"/>
                </a:solidFill>
              </a:rPr>
              <a:t>Data</a:t>
            </a:r>
            <a:r>
              <a:rPr lang="ko-KR" altLang="en-US">
                <a:solidFill>
                  <a:srgbClr val="CACACA"/>
                </a:solidFill>
              </a:rPr>
              <a:t> </a:t>
            </a:r>
            <a:r>
              <a:rPr lang="en-US" altLang="ko-KR">
                <a:solidFill>
                  <a:srgbClr val="CACACA"/>
                </a:solidFill>
              </a:rPr>
              <a:t>manipulation</a:t>
            </a:r>
            <a:endParaRPr lang="ko-KR" altLang="en-US">
              <a:solidFill>
                <a:srgbClr val="CACACA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641274" y="1745080"/>
            <a:ext cx="422248" cy="422248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63522" y="2541582"/>
            <a:ext cx="1070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Data visualization</a:t>
            </a:r>
          </a:p>
        </p:txBody>
      </p:sp>
      <p:sp>
        <p:nvSpPr>
          <p:cNvPr id="9" name="타원 8"/>
          <p:cNvSpPr/>
          <p:nvPr/>
        </p:nvSpPr>
        <p:spPr>
          <a:xfrm>
            <a:off x="641274" y="2515124"/>
            <a:ext cx="422248" cy="42224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3522" y="3338084"/>
            <a:ext cx="620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Advanced Techniques</a:t>
            </a:r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41274" y="3311626"/>
            <a:ext cx="422248" cy="422248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11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Dual Axis, Pareto</a:t>
            </a:r>
            <a:r>
              <a:rPr lang="ko-KR" altLang="en-US" b="1"/>
              <a:t> </a:t>
            </a:r>
            <a:r>
              <a:rPr lang="en-US" altLang="ko-KR" b="1"/>
              <a:t>chart </a:t>
            </a:r>
            <a:r>
              <a:rPr lang="ko-KR" altLang="en-US" b="1"/>
              <a:t>실습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62037" y="1181834"/>
            <a:ext cx="4786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파레토 차트는 파이썬에서 라이브러리로 </a:t>
            </a:r>
            <a:endParaRPr lang="en-US" altLang="ko-KR" sz="1600"/>
          </a:p>
          <a:p>
            <a:r>
              <a:rPr lang="ko-KR" altLang="en-US" sz="1600"/>
              <a:t>제공해주지는 않는다</a:t>
            </a:r>
            <a:r>
              <a:rPr lang="en-US" altLang="ko-KR" sz="160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5" y="1181834"/>
            <a:ext cx="6421315" cy="552746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5DF05-C9B1-9446-B141-815EC2675B4C}"/>
              </a:ext>
            </a:extLst>
          </p:cNvPr>
          <p:cNvSpPr txBox="1"/>
          <p:nvPr/>
        </p:nvSpPr>
        <p:spPr>
          <a:xfrm>
            <a:off x="473338" y="843280"/>
            <a:ext cx="7234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참가자수 기준 분포</a:t>
            </a:r>
            <a:r>
              <a:rPr lang="en-US" altLang="ko-KR" sz="1600"/>
              <a:t>(</a:t>
            </a:r>
            <a:r>
              <a:rPr lang="ko-KR" altLang="en-US" sz="1600"/>
              <a:t>최다인원수 </a:t>
            </a:r>
            <a:r>
              <a:rPr lang="en-US" altLang="ko-KR" sz="1600"/>
              <a:t>45</a:t>
            </a:r>
            <a:r>
              <a:rPr lang="ko-KR" altLang="en-US" sz="1600"/>
              <a:t>세 </a:t>
            </a:r>
            <a:r>
              <a:rPr lang="en-US" altLang="ko-KR" sz="1600"/>
              <a:t>~</a:t>
            </a:r>
            <a:r>
              <a:rPr lang="ko-KR" altLang="en-US" sz="1600"/>
              <a:t> 최소인원수 </a:t>
            </a:r>
            <a:r>
              <a:rPr lang="en-US" altLang="ko-KR" sz="1600"/>
              <a:t>18</a:t>
            </a:r>
            <a:r>
              <a:rPr lang="ko-KR" altLang="en-US" sz="1600"/>
              <a:t>세</a:t>
            </a:r>
            <a:r>
              <a:rPr lang="en-US" altLang="ko-KR" sz="16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3570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Dual Axis, Pareto</a:t>
            </a:r>
            <a:r>
              <a:rPr lang="ko-KR" altLang="en-US" b="1"/>
              <a:t> </a:t>
            </a:r>
            <a:r>
              <a:rPr lang="en-US" altLang="ko-KR" b="1"/>
              <a:t>chart </a:t>
            </a:r>
            <a:r>
              <a:rPr lang="ko-KR" altLang="en-US" b="1"/>
              <a:t>실습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3338" y="843280"/>
            <a:ext cx="7234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나이 기준 분포</a:t>
            </a:r>
            <a:r>
              <a:rPr lang="en-US" altLang="ko-KR" sz="1600"/>
              <a:t>(</a:t>
            </a:r>
            <a:r>
              <a:rPr lang="ko-KR" altLang="en-US" sz="1600"/>
              <a:t>최고령 </a:t>
            </a:r>
            <a:r>
              <a:rPr lang="en-US" altLang="ko-KR" sz="1600"/>
              <a:t>59</a:t>
            </a:r>
            <a:r>
              <a:rPr lang="ko-KR" altLang="en-US" sz="1600"/>
              <a:t>세 </a:t>
            </a:r>
            <a:r>
              <a:rPr lang="en-US" altLang="ko-KR" sz="1600"/>
              <a:t>~</a:t>
            </a:r>
            <a:r>
              <a:rPr lang="ko-KR" altLang="en-US" sz="1600"/>
              <a:t> 최연소 </a:t>
            </a:r>
            <a:r>
              <a:rPr lang="en-US" altLang="ko-KR" sz="1600"/>
              <a:t>18</a:t>
            </a:r>
            <a:r>
              <a:rPr lang="ko-KR" altLang="en-US" sz="1600"/>
              <a:t>세</a:t>
            </a:r>
            <a:r>
              <a:rPr lang="en-US" altLang="ko-KR" sz="1600"/>
              <a:t>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8D03F2-EB0A-CB45-A424-0F3F52914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38" y="1339317"/>
            <a:ext cx="6943462" cy="49935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E72FA7-2AA7-7547-A07B-A1779FDE5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354" y="1529056"/>
            <a:ext cx="6051927" cy="3033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7886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11679" y="2665214"/>
            <a:ext cx="833120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b="1"/>
              <a:t>3.</a:t>
            </a:r>
            <a:r>
              <a:rPr lang="ko-KR" altLang="en-US" sz="6600" b="1"/>
              <a:t> </a:t>
            </a:r>
            <a:r>
              <a:rPr lang="en-US" altLang="ko-KR" sz="6600" b="1"/>
              <a:t>Pie chart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95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Pie chart </a:t>
            </a:r>
            <a:r>
              <a:rPr lang="ko-KR" altLang="en-US"/>
              <a:t>소개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777" y="1711642"/>
            <a:ext cx="5788343" cy="43844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3338" y="843280"/>
            <a:ext cx="7234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전체 </a:t>
            </a:r>
            <a:r>
              <a:rPr lang="en-US" altLang="ko-KR" sz="1600"/>
              <a:t>100% </a:t>
            </a:r>
            <a:r>
              <a:rPr lang="ko-KR" altLang="en-US" sz="1600"/>
              <a:t>중 각 </a:t>
            </a:r>
            <a:r>
              <a:rPr lang="en-US" altLang="ko-KR" sz="1600"/>
              <a:t>segment</a:t>
            </a:r>
            <a:r>
              <a:rPr lang="ko-KR" altLang="en-US" sz="1600"/>
              <a:t>들이 차지하는 비율</a:t>
            </a:r>
            <a:endParaRPr lang="en-US" altLang="ko-KR" sz="16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048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Pie chart </a:t>
            </a:r>
            <a:r>
              <a:rPr lang="ko-KR" altLang="en-US"/>
              <a:t>제작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3338" y="843280"/>
            <a:ext cx="7234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남녀 비율을 파이 차트로 표시해보기</a:t>
            </a:r>
            <a:endParaRPr lang="en-US" altLang="ko-KR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3" y="1159903"/>
            <a:ext cx="9297988" cy="561237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310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11679" y="2665214"/>
            <a:ext cx="833120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b="1"/>
              <a:t>4.</a:t>
            </a:r>
            <a:r>
              <a:rPr lang="ko-KR" altLang="en-US" sz="6600" b="1"/>
              <a:t> </a:t>
            </a:r>
            <a:r>
              <a:rPr lang="en-US" altLang="ko-KR" sz="6600" b="1"/>
              <a:t>Line chart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63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Line chart </a:t>
            </a:r>
            <a:r>
              <a:rPr lang="ko-KR" altLang="en-US"/>
              <a:t>소개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3338" y="843280"/>
            <a:ext cx="7234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트렌드 파악</a:t>
            </a:r>
            <a:r>
              <a:rPr lang="en-US" altLang="ko-KR" sz="1600"/>
              <a:t>, </a:t>
            </a:r>
            <a:r>
              <a:rPr lang="ko-KR" altLang="en-US" sz="1600"/>
              <a:t>시계열 분석에 사용됨</a:t>
            </a:r>
            <a:r>
              <a:rPr lang="en-US" altLang="ko-KR" sz="1600"/>
              <a:t>. </a:t>
            </a:r>
            <a:r>
              <a:rPr lang="ko-KR" altLang="en-US" sz="1600"/>
              <a:t>주로 시간 순서에 따른 추이를 확인</a:t>
            </a:r>
            <a:endParaRPr lang="en-US" altLang="ko-KR" sz="1600"/>
          </a:p>
          <a:p>
            <a:r>
              <a:rPr lang="ko-KR" altLang="en-US" sz="1600"/>
              <a:t>예</a:t>
            </a:r>
            <a:r>
              <a:rPr lang="en-US" altLang="ko-KR" sz="1600"/>
              <a:t>) </a:t>
            </a:r>
            <a:r>
              <a:rPr lang="ko-KR" altLang="en-US" sz="1600"/>
              <a:t>주식</a:t>
            </a:r>
            <a:r>
              <a:rPr lang="en-US" altLang="ko-KR" sz="1600"/>
              <a:t>, </a:t>
            </a:r>
            <a:r>
              <a:rPr lang="ko-KR" altLang="en-US" sz="1600"/>
              <a:t>환율 시세</a:t>
            </a:r>
            <a:endParaRPr lang="en-US" altLang="ko-KR" sz="16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620" y="1614487"/>
            <a:ext cx="7391400" cy="484822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153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Line chart </a:t>
            </a:r>
            <a:r>
              <a:rPr lang="ko-KR" altLang="en-US"/>
              <a:t>실습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5" y="1265378"/>
            <a:ext cx="9753600" cy="54384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3338" y="843280"/>
            <a:ext cx="7234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보스톤 마라톤 코스는 오르막</a:t>
            </a:r>
            <a:r>
              <a:rPr lang="en-US" altLang="ko-KR" sz="1600"/>
              <a:t>, </a:t>
            </a:r>
            <a:r>
              <a:rPr lang="ko-KR" altLang="en-US" sz="1600"/>
              <a:t>내리막 길이 번갈아가면서 나옴</a:t>
            </a:r>
            <a:endParaRPr lang="en-US" altLang="ko-KR" sz="16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874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Line chart </a:t>
            </a:r>
            <a:r>
              <a:rPr lang="ko-KR" altLang="en-US"/>
              <a:t>실습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3D5656-0EB7-E44F-9506-791F822D7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23" y="1103447"/>
            <a:ext cx="7554992" cy="569905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5A52F22-D80A-C645-B3A8-F7AA82608EFD}"/>
              </a:ext>
            </a:extLst>
          </p:cNvPr>
          <p:cNvSpPr/>
          <p:nvPr/>
        </p:nvSpPr>
        <p:spPr>
          <a:xfrm>
            <a:off x="516023" y="776647"/>
            <a:ext cx="43000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600"/>
              <a:t>1~100등까지의 풀타임, 30K, 20K, 10K 기록, </a:t>
            </a:r>
          </a:p>
        </p:txBody>
      </p:sp>
    </p:spTree>
    <p:extLst>
      <p:ext uri="{BB962C8B-B14F-4D97-AF65-F5344CB8AC3E}">
        <p14:creationId xmlns:p14="http://schemas.microsoft.com/office/powerpoint/2010/main" val="1750355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11679" y="2665214"/>
            <a:ext cx="833120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b="1"/>
              <a:t>5.</a:t>
            </a:r>
            <a:r>
              <a:rPr lang="ko-KR" altLang="en-US" sz="6600" b="1"/>
              <a:t> </a:t>
            </a:r>
            <a:r>
              <a:rPr lang="en-US" altLang="ko-KR" sz="6600" b="1"/>
              <a:t>Scatter chart</a:t>
            </a:r>
          </a:p>
          <a:p>
            <a:pPr algn="ctr"/>
            <a:r>
              <a:rPr lang="en-US" altLang="ko-KR" sz="6600" b="1"/>
              <a:t>(</a:t>
            </a:r>
            <a:r>
              <a:rPr lang="ko-KR" altLang="en-US" sz="6600" b="1"/>
              <a:t>산포도</a:t>
            </a:r>
            <a:r>
              <a:rPr lang="en-US" altLang="ko-KR" sz="6600" b="1"/>
              <a:t>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435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데이터 시각화</a:t>
            </a:r>
            <a:endParaRPr lang="ko-KR" altLang="en-US" dirty="0"/>
          </a:p>
        </p:txBody>
      </p:sp>
      <p:pic>
        <p:nvPicPr>
          <p:cNvPr id="4" name="데이터 시각화 애니메이션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085" y="1209479"/>
            <a:ext cx="6727769" cy="41269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3338" y="778361"/>
            <a:ext cx="7367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데이터를 시각화해서 트렌드</a:t>
            </a:r>
            <a:r>
              <a:rPr lang="en-US" altLang="ko-KR" sz="1600"/>
              <a:t>, </a:t>
            </a:r>
            <a:r>
              <a:rPr lang="ko-KR" altLang="en-US" sz="1600"/>
              <a:t>패턴</a:t>
            </a:r>
            <a:r>
              <a:rPr lang="en-US" altLang="ko-KR" sz="1600"/>
              <a:t>, </a:t>
            </a:r>
            <a:r>
              <a:rPr lang="ko-KR" altLang="en-US" sz="1600"/>
              <a:t>특이점을 파악하는 것</a:t>
            </a:r>
            <a:endParaRPr lang="ko-KR" altLang="en-US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C42464-5E92-9149-8A4B-8E852DF55BB5}"/>
              </a:ext>
            </a:extLst>
          </p:cNvPr>
          <p:cNvSpPr/>
          <p:nvPr/>
        </p:nvSpPr>
        <p:spPr>
          <a:xfrm>
            <a:off x="294542" y="643737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1400">
                <a:hlinkClick r:id="rId5"/>
              </a:rPr>
              <a:t>https://developers.google.com/chart/interactive/docs/gallery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37448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Scatter chart </a:t>
            </a:r>
            <a:r>
              <a:rPr lang="ko-KR" altLang="en-US"/>
              <a:t>소개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406" y="1654697"/>
            <a:ext cx="8365171" cy="4986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3338" y="843280"/>
            <a:ext cx="7234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변수 간 상관관계</a:t>
            </a:r>
            <a:r>
              <a:rPr lang="en-US" altLang="ko-KR" sz="1600"/>
              <a:t>(correlation), </a:t>
            </a:r>
            <a:r>
              <a:rPr lang="ko-KR" altLang="en-US" sz="1600"/>
              <a:t>머신러닝</a:t>
            </a:r>
            <a:r>
              <a:rPr lang="en-US" altLang="ko-KR" sz="1600"/>
              <a:t>-</a:t>
            </a:r>
            <a:r>
              <a:rPr lang="ko-KR" altLang="en-US" sz="1600"/>
              <a:t>선형회귀</a:t>
            </a:r>
            <a:endParaRPr lang="en-US" altLang="ko-KR" sz="1600"/>
          </a:p>
          <a:p>
            <a:r>
              <a:rPr lang="ko-KR" altLang="en-US" sz="1600"/>
              <a:t>예</a:t>
            </a:r>
            <a:r>
              <a:rPr lang="en-US" altLang="ko-KR" sz="1600"/>
              <a:t>) </a:t>
            </a:r>
            <a:r>
              <a:rPr lang="ko-KR" altLang="en-US" sz="1600"/>
              <a:t>월마트 맥주</a:t>
            </a:r>
            <a:r>
              <a:rPr lang="en-US" altLang="ko-KR" sz="1600"/>
              <a:t>-</a:t>
            </a:r>
            <a:r>
              <a:rPr lang="ko-KR" altLang="en-US" sz="1600"/>
              <a:t>기저귀 연관</a:t>
            </a:r>
            <a:endParaRPr lang="en-US" altLang="ko-KR" sz="16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18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Scatter chart – </a:t>
            </a:r>
            <a:r>
              <a:rPr lang="ko-KR" altLang="en-US"/>
              <a:t>선형 회귀</a:t>
            </a:r>
            <a:endParaRPr lang="ko-KR" altLang="en-US" dirty="0"/>
          </a:p>
        </p:txBody>
      </p:sp>
      <p:pic>
        <p:nvPicPr>
          <p:cNvPr id="2050" name="Picture 2" descr="linear regression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689" y="1530290"/>
            <a:ext cx="6275705" cy="468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326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Scatter chart </a:t>
            </a:r>
            <a:r>
              <a:rPr lang="ko-KR" altLang="en-US"/>
              <a:t>실습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9085" y="3880863"/>
            <a:ext cx="671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나이가 적을수록 기록이 좋아지는 경향이 있다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354" y="807998"/>
            <a:ext cx="6173238" cy="59728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85" y="1009258"/>
            <a:ext cx="5200650" cy="24098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2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11679" y="2665214"/>
            <a:ext cx="833120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b="1"/>
              <a:t>6.</a:t>
            </a:r>
            <a:r>
              <a:rPr lang="ko-KR" altLang="en-US" sz="6600" b="1"/>
              <a:t> </a:t>
            </a:r>
            <a:r>
              <a:rPr lang="en-US" altLang="ko-KR" sz="6600" b="1"/>
              <a:t>Bubble chart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55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Bubble chart </a:t>
            </a:r>
            <a:r>
              <a:rPr lang="ko-KR" altLang="en-US"/>
              <a:t>소개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3338" y="843280"/>
            <a:ext cx="7234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버블 사이즈를 통해 데이터의 양을 보여줌</a:t>
            </a:r>
            <a:r>
              <a:rPr lang="en-US" altLang="ko-KR" sz="1600"/>
              <a:t>. scatter chart</a:t>
            </a:r>
            <a:r>
              <a:rPr lang="ko-KR" altLang="en-US" sz="1600"/>
              <a:t>에서 변형된 형태</a:t>
            </a:r>
            <a:endParaRPr lang="en-US" altLang="ko-KR" sz="1600"/>
          </a:p>
          <a:p>
            <a:r>
              <a:rPr lang="ko-KR" altLang="en-US" sz="1600"/>
              <a:t>예</a:t>
            </a:r>
            <a:r>
              <a:rPr lang="en-US" altLang="ko-KR" sz="1600"/>
              <a:t>) BCG Matrix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5" y="2022914"/>
            <a:ext cx="6387308" cy="35092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60080" y="5929587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BCG Matrix</a:t>
            </a:r>
            <a:endParaRPr lang="ko-KR" altLang="en-US"/>
          </a:p>
        </p:txBody>
      </p:sp>
      <p:pic>
        <p:nvPicPr>
          <p:cNvPr id="10244" name="Picture 4" descr="http://glossarium.bitrum.unileon.es/_/rsrc/1574354280100/glossary/complexity-management/bcg-portfolio-matrix/Bildschirmfoto%202019-06-11%20um%2018.16.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693" y="1654697"/>
            <a:ext cx="3858102" cy="370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636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보스톤 마라톤 스팟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5" y="1102137"/>
            <a:ext cx="9235635" cy="51831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28125" y="630558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hlinkClick r:id="rId3"/>
              </a:rPr>
              <a:t>https://archive.boston.com/marathon/course/course.htm</a:t>
            </a:r>
            <a:endParaRPr lang="en-US" altLang="ko-KR" sz="1200"/>
          </a:p>
          <a:p>
            <a:r>
              <a:rPr lang="en-US" altLang="ko-KR" sz="1200">
                <a:hlinkClick r:id="rId4"/>
              </a:rPr>
              <a:t>https://www.latlong.net/</a:t>
            </a:r>
            <a:endParaRPr lang="ko-KR" altLang="en-US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02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Bubble chart </a:t>
            </a:r>
            <a:r>
              <a:rPr lang="ko-KR" altLang="en-US"/>
              <a:t>실습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9" y="855516"/>
            <a:ext cx="7247060" cy="60024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117840" y="2943275"/>
            <a:ext cx="373888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/>
              <a:t>2</a:t>
            </a:r>
            <a:r>
              <a:rPr lang="ko-KR" altLang="en-US" sz="1600"/>
              <a:t>시간 정도 시간이 흐른 후</a:t>
            </a:r>
            <a:r>
              <a:rPr lang="en-US" altLang="ko-KR" sz="1600"/>
              <a:t>, </a:t>
            </a:r>
            <a:r>
              <a:rPr lang="ko-KR" altLang="en-US" sz="1600"/>
              <a:t>앰뷸런스</a:t>
            </a:r>
            <a:r>
              <a:rPr lang="en-US" altLang="ko-KR" sz="1600"/>
              <a:t> 5</a:t>
            </a:r>
            <a:r>
              <a:rPr lang="ko-KR" altLang="en-US" sz="1600"/>
              <a:t>대를 어디에 위치시켜야 할까</a:t>
            </a:r>
            <a:r>
              <a:rPr lang="en-US" altLang="ko-KR" sz="1600"/>
              <a:t>?</a:t>
            </a:r>
          </a:p>
          <a:p>
            <a:endParaRPr lang="en-US" altLang="ko-KR" sz="1600"/>
          </a:p>
          <a:p>
            <a:r>
              <a:rPr lang="ko-KR" altLang="en-US" sz="1600"/>
              <a:t>후보군 </a:t>
            </a:r>
            <a:r>
              <a:rPr lang="en-US" altLang="ko-KR" sz="1600"/>
              <a:t>8</a:t>
            </a:r>
            <a:r>
              <a:rPr lang="ko-KR" altLang="en-US" sz="1600"/>
              <a:t>곳 </a:t>
            </a:r>
            <a:r>
              <a:rPr lang="en-US" altLang="ko-KR" sz="1600"/>
              <a:t>: 5K,10K,15K,20K,25K,30K,35K,40K</a:t>
            </a:r>
          </a:p>
          <a:p>
            <a:endParaRPr lang="en-US" altLang="ko-KR" sz="1600"/>
          </a:p>
          <a:p>
            <a:endParaRPr lang="en-US" altLang="ko-KR" sz="1600"/>
          </a:p>
          <a:p>
            <a:r>
              <a:rPr lang="en-US" altLang="ko-KR" sz="1600"/>
              <a:t>-&gt; </a:t>
            </a:r>
            <a:r>
              <a:rPr lang="ko-KR" altLang="en-US" sz="1600"/>
              <a:t>2시간 정도 지났을 때, 참가자들은 7개 정도 지역에 분포되어 있다.</a:t>
            </a:r>
            <a:endParaRPr lang="en-US" altLang="ko-KR" sz="1600"/>
          </a:p>
          <a:p>
            <a:r>
              <a:rPr lang="ko-KR" altLang="en-US" sz="1600"/>
              <a:t>가장 덩어리가 큰 순서대로 </a:t>
            </a:r>
            <a:r>
              <a:rPr lang="en-US" altLang="ko-KR" sz="1600"/>
              <a:t>5</a:t>
            </a:r>
            <a:r>
              <a:rPr lang="ko-KR" altLang="en-US" sz="1600"/>
              <a:t>군데 위치에 앰뷸런스를 위치시키면 된다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72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11679" y="2665214"/>
            <a:ext cx="833120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b="1"/>
              <a:t>7.</a:t>
            </a:r>
            <a:r>
              <a:rPr lang="ko-KR" altLang="en-US" sz="6600" b="1"/>
              <a:t> </a:t>
            </a:r>
            <a:r>
              <a:rPr lang="en-US" altLang="ko-KR" sz="6600" b="1"/>
              <a:t>Heat map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879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Heat map </a:t>
            </a:r>
            <a:r>
              <a:rPr lang="ko-KR" altLang="en-US"/>
              <a:t>소개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473338" y="843280"/>
            <a:ext cx="9646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여러 변수 간의 상관관계를 색으로 보여주거나</a:t>
            </a:r>
            <a:r>
              <a:rPr lang="en-US" altLang="ko-KR" sz="1600"/>
              <a:t>, </a:t>
            </a:r>
            <a:r>
              <a:rPr lang="ko-KR" altLang="en-US" sz="1600"/>
              <a:t>값의 높고 낮음을 색의 진하기로 보여줌</a:t>
            </a:r>
            <a:endParaRPr lang="en-US" altLang="ko-KR" sz="1600"/>
          </a:p>
        </p:txBody>
      </p:sp>
      <p:pic>
        <p:nvPicPr>
          <p:cNvPr id="11268" name="Picture 4" descr="heat map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120" y="1733655"/>
            <a:ext cx="4446607" cy="379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eat map 이미지 검색결과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67" y="1844040"/>
            <a:ext cx="5463357" cy="368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29042" y="5828044"/>
            <a:ext cx="2411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single color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149610" y="5828044"/>
            <a:ext cx="391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multiple color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460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Heat map </a:t>
            </a:r>
            <a:r>
              <a:rPr lang="ko-KR" altLang="en-US"/>
              <a:t>실습</a:t>
            </a:r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005" y="1852011"/>
            <a:ext cx="6524625" cy="35623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1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8126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데이터 시각화의 예시들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80725" y="6314914"/>
            <a:ext cx="10132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https://www.tableau.com/ko-kr/learn/articles/best-beautiful-data-visualization-examples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256" y="860581"/>
            <a:ext cx="8701787" cy="521038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800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Heat map </a:t>
            </a:r>
            <a:r>
              <a:rPr lang="ko-KR" altLang="en-US"/>
              <a:t>실습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DA5A94-EC31-E54D-A888-5B7B09CD2F67}"/>
              </a:ext>
            </a:extLst>
          </p:cNvPr>
          <p:cNvSpPr/>
          <p:nvPr/>
        </p:nvSpPr>
        <p:spPr>
          <a:xfrm>
            <a:off x="4580681" y="4446536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sz="1600"/>
              <a:t>45세 정도가 남녀 통틀어 가장 참가자수가 많다.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45BDFA-EA4A-734F-A784-B5E6B5A49528}"/>
              </a:ext>
            </a:extLst>
          </p:cNvPr>
          <p:cNvSpPr/>
          <p:nvPr/>
        </p:nvSpPr>
        <p:spPr>
          <a:xfrm>
            <a:off x="4579088" y="870199"/>
            <a:ext cx="4583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600"/>
              <a:t>18세 정도가 남녀 통틀어 가장 참가자수가 적다.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A1F64BE-5085-F844-8F2D-89A13B526E22}"/>
              </a:ext>
            </a:extLst>
          </p:cNvPr>
          <p:cNvGrpSpPr/>
          <p:nvPr/>
        </p:nvGrpSpPr>
        <p:grpSpPr>
          <a:xfrm>
            <a:off x="1059651" y="740345"/>
            <a:ext cx="3310330" cy="6117654"/>
            <a:chOff x="1059651" y="1094035"/>
            <a:chExt cx="3118944" cy="576396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8325AA2-4DD8-094C-A16F-DFE3502E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4174" y="1094035"/>
              <a:ext cx="3104421" cy="1386540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9651" y="2477385"/>
              <a:ext cx="3085226" cy="4380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4924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11679" y="2665214"/>
            <a:ext cx="833120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b="1"/>
              <a:t>8.</a:t>
            </a:r>
            <a:r>
              <a:rPr lang="ko-KR" altLang="en-US" sz="6600" b="1"/>
              <a:t> </a:t>
            </a:r>
            <a:r>
              <a:rPr lang="en-US" altLang="ko-KR" sz="6600" b="1"/>
              <a:t>Histogram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72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히스토그램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84" y="2591584"/>
            <a:ext cx="5457956" cy="3365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9083" y="709237"/>
            <a:ext cx="11170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A histogram is a chart that groups numeric data into bins, displaying the bins as segmented columns.</a:t>
            </a:r>
          </a:p>
          <a:p>
            <a:r>
              <a:rPr lang="en-US" altLang="ko-KR"/>
              <a:t>They're used to depict the distribution of a dataset: how often values fall into ranges.</a:t>
            </a:r>
            <a:endParaRPr lang="ko-KR" altLang="en-US"/>
          </a:p>
        </p:txBody>
      </p:sp>
      <p:pic>
        <p:nvPicPr>
          <p:cNvPr id="7" name="Picture 8" descr="https://upload.wikimedia.org/wikipedia/commons/8/8a/Paret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229" y="2359151"/>
            <a:ext cx="5035296" cy="377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88936" y="2020597"/>
            <a:ext cx="3767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파레토 차트도 히스토그램의 일종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9091" y="2020597"/>
            <a:ext cx="3767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공룡의 길이 히스토그램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013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히스토그램 실습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1" y="843081"/>
            <a:ext cx="8058883" cy="592527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116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11679" y="2665214"/>
            <a:ext cx="833120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b="1"/>
              <a:t>9.</a:t>
            </a:r>
            <a:r>
              <a:rPr lang="ko-KR" altLang="en-US" sz="6600" b="1"/>
              <a:t> </a:t>
            </a:r>
            <a:r>
              <a:rPr lang="en-US" altLang="ko-KR" sz="6600" b="1"/>
              <a:t>Box plot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90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Box plot(</a:t>
            </a:r>
            <a:r>
              <a:rPr lang="ko-KR" altLang="en-US"/>
              <a:t>상자 수염 그림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1026" name="Picture 2" descr="box plot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8" y="2097640"/>
            <a:ext cx="6526902" cy="326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89085" y="760691"/>
            <a:ext cx="114646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/>
              <a:t>자료로부터 얻어낸 통계량인 </a:t>
            </a:r>
            <a:r>
              <a:rPr lang="en-US" altLang="ko-KR" sz="1600"/>
              <a:t>5</a:t>
            </a:r>
            <a:r>
              <a:rPr lang="ko-KR" altLang="en-US" sz="1600"/>
              <a:t>가지 요약 수치</a:t>
            </a:r>
            <a:r>
              <a:rPr lang="en-US" altLang="ko-KR" sz="1600"/>
              <a:t>(</a:t>
            </a:r>
            <a:r>
              <a:rPr lang="ko-KR" altLang="en-US" sz="1600"/>
              <a:t>다섯 숫자 요약</a:t>
            </a:r>
            <a:r>
              <a:rPr lang="en-US" altLang="ko-KR" sz="1600"/>
              <a:t>, five-number summary)</a:t>
            </a:r>
            <a:r>
              <a:rPr lang="ko-KR" altLang="en-US" sz="1600"/>
              <a:t>를 가지고 그린다</a:t>
            </a:r>
            <a:r>
              <a:rPr lang="en-US" altLang="ko-KR" sz="1600"/>
              <a:t>. </a:t>
            </a:r>
          </a:p>
          <a:p>
            <a:r>
              <a:rPr lang="ko-KR" altLang="en-US" sz="1600"/>
              <a:t>이 때 </a:t>
            </a:r>
            <a:r>
              <a:rPr lang="en-US" altLang="ko-KR" sz="1600"/>
              <a:t>5</a:t>
            </a:r>
            <a:r>
              <a:rPr lang="ko-KR" altLang="en-US" sz="1600"/>
              <a:t>가지 요약 수치란 </a:t>
            </a:r>
            <a:r>
              <a:rPr lang="ko-KR" altLang="en-US" sz="1600" u="sng"/>
              <a:t>최솟값</a:t>
            </a:r>
            <a:r>
              <a:rPr lang="en-US" altLang="ko-KR" sz="1600" u="sng"/>
              <a:t>, </a:t>
            </a:r>
            <a:r>
              <a:rPr lang="ko-KR" altLang="en-US" sz="1600" u="sng"/>
              <a:t>제 </a:t>
            </a:r>
            <a:r>
              <a:rPr lang="en-US" altLang="ko-KR" sz="1600" u="sng"/>
              <a:t>1</a:t>
            </a:r>
            <a:r>
              <a:rPr lang="ko-KR" altLang="en-US" sz="1600" u="sng"/>
              <a:t>사분위</a:t>
            </a:r>
            <a:r>
              <a:rPr lang="en-US" altLang="ko-KR" sz="1600" u="sng"/>
              <a:t>(Q1), </a:t>
            </a:r>
            <a:r>
              <a:rPr lang="ko-KR" altLang="en-US" sz="1600" u="sng"/>
              <a:t>제 </a:t>
            </a:r>
            <a:r>
              <a:rPr lang="en-US" altLang="ko-KR" sz="1600" u="sng"/>
              <a:t>2</a:t>
            </a:r>
            <a:r>
              <a:rPr lang="ko-KR" altLang="en-US" sz="1600" u="sng"/>
              <a:t>사분위</a:t>
            </a:r>
            <a:r>
              <a:rPr lang="en-US" altLang="ko-KR" sz="1600" u="sng"/>
              <a:t>(Q2), </a:t>
            </a:r>
            <a:r>
              <a:rPr lang="ko-KR" altLang="en-US" sz="1600" u="sng"/>
              <a:t>제 </a:t>
            </a:r>
            <a:r>
              <a:rPr lang="en-US" altLang="ko-KR" sz="1600" u="sng"/>
              <a:t>3</a:t>
            </a:r>
            <a:r>
              <a:rPr lang="ko-KR" altLang="en-US" sz="1600" u="sng"/>
              <a:t>사분위</a:t>
            </a:r>
            <a:r>
              <a:rPr lang="en-US" altLang="ko-KR" sz="1600" u="sng"/>
              <a:t>(Q3), </a:t>
            </a:r>
            <a:r>
              <a:rPr lang="ko-KR" altLang="en-US" sz="1600" u="sng"/>
              <a:t>최댓값</a:t>
            </a:r>
            <a:r>
              <a:rPr lang="ko-KR" altLang="en-US" sz="1600"/>
              <a:t>을 일컫는 말이다</a:t>
            </a:r>
            <a:r>
              <a:rPr lang="en-US" altLang="ko-KR" sz="1600"/>
              <a:t>. </a:t>
            </a:r>
          </a:p>
          <a:p>
            <a:r>
              <a:rPr lang="ko-KR" altLang="en-US" sz="1600"/>
              <a:t>히스토그램과는 다르게 집단이 여러개인 경우에도 한 공간에 수월하게 나타낼수 있다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pic>
        <p:nvPicPr>
          <p:cNvPr id="1040" name="Picture 16" descr="box plot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128" y="1804901"/>
            <a:ext cx="4768619" cy="47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45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Box plot(</a:t>
            </a:r>
            <a:r>
              <a:rPr lang="ko-KR" altLang="en-US"/>
              <a:t>상자 수염 그림</a:t>
            </a:r>
            <a:r>
              <a:rPr lang="en-US" altLang="ko-KR"/>
              <a:t>) </a:t>
            </a:r>
            <a:r>
              <a:rPr lang="ko-KR" altLang="en-US"/>
              <a:t>실습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5" y="837999"/>
            <a:ext cx="5870991" cy="602000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220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11679" y="2202227"/>
            <a:ext cx="833120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b="1"/>
              <a:t>10.</a:t>
            </a:r>
            <a:r>
              <a:rPr lang="ko-KR" altLang="en-US" sz="6600" b="1"/>
              <a:t> </a:t>
            </a:r>
            <a:r>
              <a:rPr lang="en-US" altLang="ko-KR" sz="6600" b="1"/>
              <a:t>Geo chart</a:t>
            </a:r>
          </a:p>
          <a:p>
            <a:pPr algn="ctr"/>
            <a:r>
              <a:rPr lang="en-US" altLang="ko-KR" sz="6600" b="1"/>
              <a:t>with Folium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19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Geo chart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07" y="1129731"/>
            <a:ext cx="7910513" cy="528154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57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Folium</a:t>
            </a:r>
            <a:r>
              <a:rPr lang="ko-KR" altLang="en-US"/>
              <a:t>을 이용한 </a:t>
            </a:r>
            <a:r>
              <a:rPr lang="en-US" altLang="ko-KR"/>
              <a:t>Geo chart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27" y="3224212"/>
            <a:ext cx="3822894" cy="19424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26" y="1465870"/>
            <a:ext cx="1049214" cy="126461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682" y="6542901"/>
            <a:ext cx="33253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/>
              <a:t>https://python-visualization.github.io/folium/</a:t>
            </a:r>
            <a:endParaRPr lang="ko-KR" altLang="en-US" sz="1200"/>
          </a:p>
        </p:txBody>
      </p:sp>
      <p:sp>
        <p:nvSpPr>
          <p:cNvPr id="8" name="직사각형 7"/>
          <p:cNvSpPr/>
          <p:nvPr/>
        </p:nvSpPr>
        <p:spPr>
          <a:xfrm>
            <a:off x="473338" y="771198"/>
            <a:ext cx="112157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/>
              <a:t> </a:t>
            </a:r>
            <a:r>
              <a:rPr lang="en-US" altLang="ko-KR" sz="1600"/>
              <a:t>Folium </a:t>
            </a:r>
            <a:r>
              <a:rPr lang="ko-KR" altLang="en-US" sz="1600"/>
              <a:t>은 </a:t>
            </a:r>
            <a:r>
              <a:rPr lang="en-US" altLang="ko-KR" sz="1600"/>
              <a:t>'Open Street Map'</a:t>
            </a:r>
            <a:r>
              <a:rPr lang="ko-KR" altLang="en-US" sz="1600"/>
              <a:t>과 같은 지도데이터에 </a:t>
            </a:r>
            <a:r>
              <a:rPr lang="en-US" altLang="ko-KR" sz="1600"/>
              <a:t>'Leaflet.js'</a:t>
            </a:r>
            <a:r>
              <a:rPr lang="ko-KR" altLang="en-US" sz="1600"/>
              <a:t>를 이용하여 위치정보를 시각화하기 위한 라이브러리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297" y="4556760"/>
            <a:ext cx="5064443" cy="121343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45820" y="4556760"/>
            <a:ext cx="3695701" cy="441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118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나폴레옹의 러시아 침공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5" y="1119529"/>
            <a:ext cx="7446828" cy="41113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619" y="2650014"/>
            <a:ext cx="2717069" cy="24630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619" y="1222687"/>
            <a:ext cx="2717069" cy="11963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05344" y="5569741"/>
            <a:ext cx="6205492" cy="5711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눈으로 데이터를 일일이 확인하기 너무 어려워</a:t>
            </a:r>
            <a:r>
              <a:rPr lang="en-US" altLang="ko-KR">
                <a:solidFill>
                  <a:schemeClr val="bg1"/>
                </a:solidFill>
              </a:rPr>
              <a:t>!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A48D1E-FA17-FA46-B0D1-75E554EDEF8E}"/>
              </a:ext>
            </a:extLst>
          </p:cNvPr>
          <p:cNvSpPr/>
          <p:nvPr/>
        </p:nvSpPr>
        <p:spPr>
          <a:xfrm>
            <a:off x="0" y="6525241"/>
            <a:ext cx="90108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400">
                <a:hlinkClick r:id="rId5"/>
              </a:rPr>
              <a:t>https://ko.wikipedia.org/wiki/%EB%9F%AC%EC%8B%9C%EC%95%84_%EC%9B%90%EC%A0%95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2057556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Folium</a:t>
            </a:r>
            <a:r>
              <a:rPr lang="ko-KR" altLang="en-US"/>
              <a:t>을 이용한 </a:t>
            </a:r>
            <a:r>
              <a:rPr lang="en-US" altLang="ko-KR"/>
              <a:t>Geo chart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5" y="789162"/>
            <a:ext cx="9133649" cy="572384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584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Folium – tiles </a:t>
            </a:r>
            <a:r>
              <a:rPr lang="ko-KR" altLang="en-US"/>
              <a:t>변경해보기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38" y="1266878"/>
            <a:ext cx="5314364" cy="34148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662" y="1127042"/>
            <a:ext cx="5252818" cy="415831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3341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Folium – tiles </a:t>
            </a:r>
            <a:r>
              <a:rPr lang="ko-KR" altLang="en-US"/>
              <a:t>변경해보기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5" y="890221"/>
            <a:ext cx="9047284" cy="569670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89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A848FB-9EC3-3546-B4FC-AC1C8499A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5" y="1417847"/>
            <a:ext cx="10595212" cy="48000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23F41BD-84E6-7843-9A39-34C1861CCD22}"/>
              </a:ext>
            </a:extLst>
          </p:cNvPr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17D24-9214-8C4D-B733-985B0856AC4D}"/>
              </a:ext>
            </a:extLst>
          </p:cNvPr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나폴레옹의 러시아 침공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FB514-576D-2943-BB5A-DE61361B10DB}"/>
              </a:ext>
            </a:extLst>
          </p:cNvPr>
          <p:cNvSpPr txBox="1"/>
          <p:nvPr/>
        </p:nvSpPr>
        <p:spPr>
          <a:xfrm>
            <a:off x="473338" y="778361"/>
            <a:ext cx="7367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톨스토이 </a:t>
            </a:r>
            <a:r>
              <a:rPr lang="en-US" altLang="ko-KR" sz="1600"/>
              <a:t>“</a:t>
            </a:r>
            <a:r>
              <a:rPr lang="ko-KR" altLang="en-US" sz="1600"/>
              <a:t>전쟁과 평화</a:t>
            </a:r>
            <a:r>
              <a:rPr lang="en-US" altLang="ko-KR" sz="1600"/>
              <a:t>”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4696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나폴레옹의 러시아 침공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5" y="1227816"/>
            <a:ext cx="7599875" cy="44023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9468" y="1227816"/>
            <a:ext cx="36372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/>
              <a:t>해당 그래프는 </a:t>
            </a:r>
            <a:r>
              <a:rPr lang="en-US" altLang="ko-KR" sz="1400">
                <a:solidFill>
                  <a:srgbClr val="FF0000"/>
                </a:solidFill>
              </a:rPr>
              <a:t>1861</a:t>
            </a:r>
            <a:r>
              <a:rPr lang="ko-KR" altLang="en-US" sz="1400">
                <a:solidFill>
                  <a:srgbClr val="FF0000"/>
                </a:solidFill>
              </a:rPr>
              <a:t>년</a:t>
            </a:r>
            <a:r>
              <a:rPr lang="ko-KR" altLang="en-US" sz="1400"/>
              <a:t> 프랑스 공학자인 샤를 미나르</a:t>
            </a:r>
            <a:r>
              <a:rPr lang="en-US" altLang="ko-KR" sz="1400"/>
              <a:t>(Charles Minard)</a:t>
            </a:r>
            <a:r>
              <a:rPr lang="ko-KR" altLang="en-US" sz="1400"/>
              <a:t>가 제작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/>
              <a:t>1812</a:t>
            </a:r>
            <a:r>
              <a:rPr lang="ko-KR" altLang="en-US" sz="1400"/>
              <a:t>년 나폴레옹군이 러시아제국 원정을 시작해서 완패 후 프랑스로 퇴군하는 과정을 이동경로별로 그들의 추위</a:t>
            </a:r>
            <a:r>
              <a:rPr lang="en-US" altLang="ko-KR" sz="1400"/>
              <a:t>, </a:t>
            </a:r>
            <a:r>
              <a:rPr lang="ko-KR" altLang="en-US" sz="1400"/>
              <a:t>병사 감소수를 한눈에 알아볼 수 있게 만든 그래프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E9838-D54D-CD47-8407-11706DC9C96D}"/>
              </a:ext>
            </a:extLst>
          </p:cNvPr>
          <p:cNvSpPr txBox="1"/>
          <p:nvPr/>
        </p:nvSpPr>
        <p:spPr>
          <a:xfrm>
            <a:off x="589085" y="738786"/>
            <a:ext cx="7367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Data visualization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4845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나폴레옹의 러시아 침공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5" y="2055637"/>
            <a:ext cx="3831995" cy="28723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689" y="1639732"/>
            <a:ext cx="3217807" cy="3288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0067" y="1525992"/>
            <a:ext cx="2811441" cy="35157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3338" y="778361"/>
            <a:ext cx="7367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다양한 버전의 시각화 자료들 존재</a:t>
            </a:r>
            <a:endParaRPr lang="ko-KR" altLang="en-US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6C137D-CD6F-2B4C-A99C-0566B55EDDD5}"/>
              </a:ext>
            </a:extLst>
          </p:cNvPr>
          <p:cNvSpPr/>
          <p:nvPr/>
        </p:nvSpPr>
        <p:spPr>
          <a:xfrm>
            <a:off x="27296" y="6492980"/>
            <a:ext cx="103040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/>
              <a:t>(</a:t>
            </a:r>
            <a:r>
              <a:rPr lang="ko-KR" altLang="en-US" sz="1400"/>
              <a:t>논문</a:t>
            </a:r>
            <a:r>
              <a:rPr lang="ko-Kore-KR" altLang="en-US" sz="1400"/>
              <a:t>)Data visualization education using the storytelling with Minard’s ﬁgurative map</a:t>
            </a:r>
          </a:p>
        </p:txBody>
      </p:sp>
    </p:spTree>
    <p:extLst>
      <p:ext uri="{BB962C8B-B14F-4D97-AF65-F5344CB8AC3E}">
        <p14:creationId xmlns:p14="http://schemas.microsoft.com/office/powerpoint/2010/main" val="1683660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89085" y="640078"/>
            <a:ext cx="1160291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8" y="247306"/>
            <a:ext cx="552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Infographics</a:t>
            </a:r>
            <a:endParaRPr lang="ko-KR" altLang="en-US" dirty="0"/>
          </a:p>
        </p:txBody>
      </p:sp>
      <p:pic>
        <p:nvPicPr>
          <p:cNvPr id="2050" name="Picture 2" descr="infographic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846" y="1694137"/>
            <a:ext cx="8685895" cy="487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3338" y="778361"/>
            <a:ext cx="7367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정보</a:t>
            </a:r>
            <a:r>
              <a:rPr lang="en-US" altLang="ko-KR" sz="1600"/>
              <a:t>, </a:t>
            </a:r>
            <a:r>
              <a:rPr lang="ko-KR" altLang="en-US" sz="1600"/>
              <a:t>데이터</a:t>
            </a:r>
            <a:r>
              <a:rPr lang="en-US" altLang="ko-KR" sz="1600"/>
              <a:t>, </a:t>
            </a:r>
            <a:r>
              <a:rPr lang="ko-KR" altLang="en-US" sz="1600"/>
              <a:t>지식 등을 그래픽화해서 보여주는 것</a:t>
            </a:r>
            <a:endParaRPr lang="ko-KR" altLang="en-US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3295-42BB-4456-AA89-D32320127B4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348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</TotalTime>
  <Words>1011</Words>
  <Application>Microsoft Macintosh PowerPoint</Application>
  <PresentationFormat>와이드스크린</PresentationFormat>
  <Paragraphs>246</Paragraphs>
  <Slides>52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6" baseType="lpstr">
      <vt:lpstr>맑은 고딕</vt:lpstr>
      <vt:lpstr>Arial</vt:lpstr>
      <vt:lpstr>Wingdings</vt:lpstr>
      <vt:lpstr>Office 테마</vt:lpstr>
      <vt:lpstr>파이썬,  데이터 시각화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 기초와 응용</dc:title>
  <dc:creator>Donghwan Lee</dc:creator>
  <cp:lastModifiedBy>Donghwan Lee</cp:lastModifiedBy>
  <cp:revision>639</cp:revision>
  <dcterms:created xsi:type="dcterms:W3CDTF">2020-01-31T07:07:38Z</dcterms:created>
  <dcterms:modified xsi:type="dcterms:W3CDTF">2020-08-04T18:44:43Z</dcterms:modified>
</cp:coreProperties>
</file>